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60" r:id="rId4"/>
    <p:sldId id="274" r:id="rId5"/>
    <p:sldId id="269" r:id="rId6"/>
    <p:sldId id="270" r:id="rId7"/>
    <p:sldId id="271" r:id="rId8"/>
    <p:sldId id="272" r:id="rId9"/>
    <p:sldId id="273" r:id="rId10"/>
    <p:sldId id="259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 Arnold" userId="610c1b0d-2276-4369-a7a1-6323b42b5de8" providerId="ADAL" clId="{003DCBC3-97A7-5F17-B87E-9B33FF3C7233}"/>
    <pc:docChg chg="custSel modSld">
      <pc:chgData name="Ken Arnold" userId="610c1b0d-2276-4369-a7a1-6323b42b5de8" providerId="ADAL" clId="{003DCBC3-97A7-5F17-B87E-9B33FF3C7233}" dt="2026-11-02T14:21:32.495" v="68" actId="1076"/>
      <pc:docMkLst>
        <pc:docMk/>
      </pc:docMkLst>
      <pc:sldChg chg="addSp modSp mod">
        <pc:chgData name="Ken Arnold" userId="610c1b0d-2276-4369-a7a1-6323b42b5de8" providerId="ADAL" clId="{003DCBC3-97A7-5F17-B87E-9B33FF3C7233}" dt="2026-11-02T14:20:59.359" v="27" actId="1076"/>
        <pc:sldMkLst>
          <pc:docMk/>
          <pc:sldMk cId="3862813918" sldId="256"/>
        </pc:sldMkLst>
        <pc:picChg chg="add mod">
          <ac:chgData name="Ken Arnold" userId="610c1b0d-2276-4369-a7a1-6323b42b5de8" providerId="ADAL" clId="{003DCBC3-97A7-5F17-B87E-9B33FF3C7233}" dt="2026-11-02T14:20:59.359" v="27" actId="1076"/>
          <ac:picMkLst>
            <pc:docMk/>
            <pc:sldMk cId="3862813918" sldId="256"/>
            <ac:picMk id="6" creationId="{471C37F7-32C5-2F09-D280-7CDB94C47563}"/>
          </ac:picMkLst>
        </pc:picChg>
      </pc:sldChg>
      <pc:sldChg chg="addSp modSp mod">
        <pc:chgData name="Ken Arnold" userId="610c1b0d-2276-4369-a7a1-6323b42b5de8" providerId="ADAL" clId="{003DCBC3-97A7-5F17-B87E-9B33FF3C7233}" dt="2026-11-02T14:21:32.495" v="68" actId="1076"/>
        <pc:sldMkLst>
          <pc:docMk/>
          <pc:sldMk cId="2994608082" sldId="268"/>
        </pc:sldMkLst>
        <pc:spChg chg="mod">
          <ac:chgData name="Ken Arnold" userId="610c1b0d-2276-4369-a7a1-6323b42b5de8" providerId="ADAL" clId="{003DCBC3-97A7-5F17-B87E-9B33FF3C7233}" dt="2026-11-02T14:21:22.447" v="64" actId="1035"/>
          <ac:spMkLst>
            <pc:docMk/>
            <pc:sldMk cId="2994608082" sldId="268"/>
            <ac:spMk id="3" creationId="{7D890A7C-114E-D3B7-6994-D11A6461870A}"/>
          </ac:spMkLst>
        </pc:spChg>
        <pc:spChg chg="add mod">
          <ac:chgData name="Ken Arnold" userId="610c1b0d-2276-4369-a7a1-6323b42b5de8" providerId="ADAL" clId="{003DCBC3-97A7-5F17-B87E-9B33FF3C7233}" dt="2026-11-02T14:21:32.495" v="68" actId="1076"/>
          <ac:spMkLst>
            <pc:docMk/>
            <pc:sldMk cId="2994608082" sldId="268"/>
            <ac:spMk id="6" creationId="{4C921441-30C3-D186-FBCA-D34C1A338709}"/>
          </ac:spMkLst>
        </pc:spChg>
        <pc:picChg chg="add mod">
          <ac:chgData name="Ken Arnold" userId="610c1b0d-2276-4369-a7a1-6323b42b5de8" providerId="ADAL" clId="{003DCBC3-97A7-5F17-B87E-9B33FF3C7233}" dt="2026-11-02T14:21:25.505" v="65" actId="14100"/>
          <ac:picMkLst>
            <pc:docMk/>
            <pc:sldMk cId="2994608082" sldId="268"/>
            <ac:picMk id="5" creationId="{E900300F-F6BE-3998-D69D-88646754DBC6}"/>
          </ac:picMkLst>
        </pc:picChg>
      </pc:sldChg>
      <pc:sldChg chg="addSp delSp modSp mod">
        <pc:chgData name="Ken Arnold" userId="610c1b0d-2276-4369-a7a1-6323b42b5de8" providerId="ADAL" clId="{003DCBC3-97A7-5F17-B87E-9B33FF3C7233}" dt="2026-11-02T14:13:45.399" v="24" actId="14100"/>
        <pc:sldMkLst>
          <pc:docMk/>
          <pc:sldMk cId="1103168791" sldId="271"/>
        </pc:sldMkLst>
        <pc:spChg chg="del">
          <ac:chgData name="Ken Arnold" userId="610c1b0d-2276-4369-a7a1-6323b42b5de8" providerId="ADAL" clId="{003DCBC3-97A7-5F17-B87E-9B33FF3C7233}" dt="2026-11-02T14:13:32.178" v="21"/>
          <ac:spMkLst>
            <pc:docMk/>
            <pc:sldMk cId="1103168791" sldId="271"/>
            <ac:spMk id="3" creationId="{D5E7C7BB-9E49-3953-F2FF-670E224AA4F0}"/>
          </ac:spMkLst>
        </pc:spChg>
        <pc:picChg chg="del">
          <ac:chgData name="Ken Arnold" userId="610c1b0d-2276-4369-a7a1-6323b42b5de8" providerId="ADAL" clId="{003DCBC3-97A7-5F17-B87E-9B33FF3C7233}" dt="2026-11-02T14:13:24.893" v="19" actId="478"/>
          <ac:picMkLst>
            <pc:docMk/>
            <pc:sldMk cId="1103168791" sldId="271"/>
            <ac:picMk id="4" creationId="{3BA4AF9B-5FE5-1260-DF3D-4DDCD5141486}"/>
          </ac:picMkLst>
        </pc:picChg>
        <pc:picChg chg="add mod ord">
          <ac:chgData name="Ken Arnold" userId="610c1b0d-2276-4369-a7a1-6323b42b5de8" providerId="ADAL" clId="{003DCBC3-97A7-5F17-B87E-9B33FF3C7233}" dt="2026-11-02T14:13:45.399" v="24" actId="14100"/>
          <ac:picMkLst>
            <pc:docMk/>
            <pc:sldMk cId="1103168791" sldId="271"/>
            <ac:picMk id="6" creationId="{9552E7BC-BC71-52F8-452F-99ED331631C0}"/>
          </ac:picMkLst>
        </pc:picChg>
      </pc:sldChg>
      <pc:sldChg chg="modSp mod">
        <pc:chgData name="Ken Arnold" userId="610c1b0d-2276-4369-a7a1-6323b42b5de8" providerId="ADAL" clId="{003DCBC3-97A7-5F17-B87E-9B33FF3C7233}" dt="2026-11-02T14:13:11.365" v="18" actId="114"/>
        <pc:sldMkLst>
          <pc:docMk/>
          <pc:sldMk cId="710532905" sldId="274"/>
        </pc:sldMkLst>
        <pc:spChg chg="mod">
          <ac:chgData name="Ken Arnold" userId="610c1b0d-2276-4369-a7a1-6323b42b5de8" providerId="ADAL" clId="{003DCBC3-97A7-5F17-B87E-9B33FF3C7233}" dt="2026-11-02T14:13:11.365" v="18" actId="114"/>
          <ac:spMkLst>
            <pc:docMk/>
            <pc:sldMk cId="710532905" sldId="274"/>
            <ac:spMk id="2" creationId="{DE38E31F-5199-0FB9-A79B-00AFFFBB356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C4D3C-AC5B-EE46-A339-D96C5AD14903}" type="datetimeFigureOut">
              <a:rPr lang="en-US" smtClean="0"/>
              <a:t>11/2/26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F7124-52C0-EE43-9EA0-DF484943E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1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e.g., Auto mode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7124-52C0-EE43-9EA0-DF484943E3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95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/>
              <a:t>AI resilience / self-efficacy?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7124-52C0-EE43-9EA0-DF484943E3C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6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75C41-DF11-5010-BF2D-5B1393E771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209BFC-3BE2-12C4-0BAC-8399DB07A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91CCE9-EA74-F3C7-6327-C15A7A370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32AB6-8B27-A34F-AB48-E7BF91866C8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7DA70-940E-BFD0-6ADF-91EC11B47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4A151-B0A2-B171-60E1-F29F804BB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B5C3C-1C95-9B4C-9ABC-B5F956DA4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53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4DE03-79E9-7062-4146-E8302A6A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0D2C7-6D1E-438A-8613-C5BA5F017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15A42-ABB1-D08E-B9D0-FC80F0659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32AB6-8B27-A34F-AB48-E7BF91866C8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CB355-BE73-82E9-B0B9-A468E586F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B69B3-442B-3D65-3E48-162BBCFA0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B5C3C-1C95-9B4C-9ABC-B5F956DA4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14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63509-3595-D8FE-BDB7-671A705C2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B4A5AB-58D0-CB1A-CE27-E8129C51A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13914-2D4F-A2F6-9327-8835105A5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32AB6-8B27-A34F-AB48-E7BF91866C8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EE4CE-32E4-22D9-5F2F-64A1418AB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EBF67-7305-8324-C307-15C2CB3B3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B5C3C-1C95-9B4C-9ABC-B5F956DA4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84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CC5E1-F995-F85E-3D87-078B634DE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A4A81-A98A-79F5-5B60-5140B50A8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43AD58-A642-ABFE-E2FF-41507091F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A2AFD1-13A3-2A41-7ED9-0E9F91484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32AB6-8B27-A34F-AB48-E7BF91866C8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9712F-BEB0-9AD9-34C1-56CE371B6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AF51D8-1649-A1F7-48A9-2E7B9104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B5C3C-1C95-9B4C-9ABC-B5F956DA4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7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534C9-5D25-1560-6472-7EE6241A7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28361-0775-7BE6-4128-9DD804B4C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578DF-A0EE-300F-719E-C5CE120CA5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83B4F3-B13F-6AB0-7D1C-D2CCE93FE2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B46A06-9ECD-80B6-3A44-5777B617F5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57BE89-AD3F-95E3-7EBF-30002A258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32AB6-8B27-A34F-AB48-E7BF91866C8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A940C5-7AD0-BE98-4C4F-AA3FB9D4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955283-2DFE-5916-16A0-310FF95DF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B5C3C-1C95-9B4C-9ABC-B5F956DA4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973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C03F5-ADD0-9CD1-A3EC-7BF5F29AE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0C7FF2-DA3D-1E29-1A0B-67F0402EC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32AB6-8B27-A34F-AB48-E7BF91866C8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02D7A-93D2-FF11-8195-8E1462009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B40616-59B5-D495-3E3C-B6A11DCC0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B5C3C-1C95-9B4C-9ABC-B5F956DA4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13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9694EE-FCB4-CE39-2607-B0500745C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32AB6-8B27-A34F-AB48-E7BF91866C8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872FA8-FBEB-AE34-84B0-EEDFC8B78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87F553-2582-D28F-3D0F-21E2C7068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B5C3C-1C95-9B4C-9ABC-B5F956DA4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70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60B77-86F1-2935-4EED-03EA20CC5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672B0-9DBC-1482-207F-B1C7AE765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B6EDA-473D-73AD-2CE6-1A2FF4B749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BCCF68-5459-B25B-1A08-350D91202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32AB6-8B27-A34F-AB48-E7BF91866C8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B042D0-69BD-315A-2705-FD1CC1D1E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54A64B-3534-2A04-B249-8E6124564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B5C3C-1C95-9B4C-9ABC-B5F956DA4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655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39431-4ED6-C22D-7302-E015AE8A0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87A50B-CBDB-5400-3FD8-523569A0E40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B13DD-93B0-D023-BE65-C63BF4E78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7B127-D735-77D0-1BC1-87616C0F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32AB6-8B27-A34F-AB48-E7BF91866C8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E434B-D4CD-3D7F-7BFF-E940B21A4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A855B-D94D-D153-3191-523A828B0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B5C3C-1C95-9B4C-9ABC-B5F956DA4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59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9A381-CAAF-8281-11B4-D04AC5DFF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5C95CB-AE16-1C63-8A91-BBBEA4630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19203-477C-D6CF-9F41-3A9465CD2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32AB6-8B27-A34F-AB48-E7BF91866C8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A6842-C81B-2AAA-874A-C0A63652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0CEAF-2831-09B2-2F23-DA5588092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B5C3C-1C95-9B4C-9ABC-B5F956DA4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87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C6962A-CB94-0C0D-D974-AF7D4A23E2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FC2A93-BA87-CD78-AC7A-5372CCE94E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95477-B60D-EAF5-9DA1-56BDBD35D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32AB6-8B27-A34F-AB48-E7BF91866C8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2BDE0-6941-5876-F659-947354C0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92356-F227-D3E0-892D-0FB54CB2E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B5C3C-1C95-9B4C-9ABC-B5F956DA4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6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18D5E1-6C19-4DE7-135A-D65BDB84A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79665-ACB7-6138-F110-08FA7532A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53D99-77A0-4C3B-F7A1-2B6388C97E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332AB6-8B27-A34F-AB48-E7BF91866C8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ED240-3415-CA21-48E8-1F619230C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5C066-95EF-1F74-CACB-800D4A08F3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CB5C3C-1C95-9B4C-9ABC-B5F956DA4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4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indmap.thoughtful-ai.com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A89FC-1E6F-9CBE-E666-7E78655F6C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Thoughtful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429885-EF4F-3B97-B9E5-A86696399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508306"/>
          </a:xfrm>
        </p:spPr>
        <p:txBody>
          <a:bodyPr>
            <a:normAutofit/>
          </a:bodyPr>
          <a:lstStyle/>
          <a:p>
            <a:r>
              <a:rPr lang="en-US"/>
              <a:t>An extensible toolbox structured to guard human thinking</a:t>
            </a:r>
          </a:p>
          <a:p>
            <a:endParaRPr lang="en-US"/>
          </a:p>
          <a:p>
            <a:r>
              <a:rPr lang="en-US"/>
              <a:t>Ken Arnold | Calvin University | 2026-11-02</a:t>
            </a:r>
          </a:p>
          <a:p>
            <a:r>
              <a:rPr lang="en-US"/>
              <a:t>with: Nhyira Mante, Jiamei (Mary) Chen, and Alvin Waigwa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1B7152-B7ED-F054-E3DC-500106A29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95" y="5743385"/>
            <a:ext cx="3333609" cy="91806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71C37F7-32C5-2F09-D280-7CDB94C475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5100" y="0"/>
            <a:ext cx="3136900" cy="313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13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67F8E-93A1-9120-59C6-A5E54C858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“Slop” is a Systemic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35266-BCD5-3B90-0B0B-64157761C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“Use AI responsibly” puts the burden on the individual writer.</a:t>
            </a:r>
          </a:p>
          <a:p>
            <a:pPr marL="457200" lvl="1" indent="0">
              <a:buNone/>
            </a:pPr>
            <a:r>
              <a:rPr lang="en-US"/>
              <a:t>(…and the individual student.)</a:t>
            </a:r>
          </a:p>
          <a:p>
            <a:pPr marL="457200" lvl="1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How can we design tools that make responsible use easier?</a:t>
            </a:r>
          </a:p>
          <a:p>
            <a:pPr marL="457200" lvl="1" indent="0">
              <a:buNone/>
            </a:pPr>
            <a:r>
              <a:rPr lang="en-US"/>
              <a:t>(… without being annoying?)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39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36A8CA-135F-4BF7-94ED-D408BE955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We must design</a:t>
            </a:r>
            <a:br>
              <a:rPr lang="en-US"/>
            </a:br>
            <a:r>
              <a:rPr lang="en-US"/>
              <a:t>what AI should </a:t>
            </a:r>
            <a:r>
              <a:rPr lang="en-US" i="1"/>
              <a:t>not</a:t>
            </a:r>
            <a:r>
              <a:rPr lang="en-US"/>
              <a:t> do.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E7839-1DA3-B064-C0CD-4D3918ABA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777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8E31F-5199-0FB9-A79B-00AFFFBB3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Fences in 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411FD-0C5B-79A1-F171-B634AE9C7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Affordances</a:t>
            </a:r>
            <a:r>
              <a:rPr lang="en-US"/>
              <a:t>: Interaction-Required Suggestions</a:t>
            </a:r>
          </a:p>
          <a:p>
            <a:r>
              <a:rPr lang="en-US" b="1"/>
              <a:t>Roles</a:t>
            </a:r>
            <a:r>
              <a:rPr lang="en-US"/>
              <a:t>: “Imagine questions a reader might have”, etc.</a:t>
            </a:r>
          </a:p>
          <a:p>
            <a:r>
              <a:rPr lang="en-US" b="1"/>
              <a:t>Prompts</a:t>
            </a:r>
            <a:r>
              <a:rPr lang="en-US"/>
              <a:t>: “Non-directive coaching; don’t provide words”</a:t>
            </a:r>
          </a:p>
          <a:p>
            <a:pPr lvl="1"/>
            <a:r>
              <a:rPr lang="en-US"/>
              <a:t>LLMs are getting better at obeying prompted limits, but not perfect</a:t>
            </a:r>
          </a:p>
          <a:p>
            <a:r>
              <a:rPr lang="en-US" b="1"/>
              <a:t>Harnesses</a:t>
            </a:r>
            <a:endParaRPr lang="en-US"/>
          </a:p>
          <a:p>
            <a:pPr lvl="1"/>
            <a:r>
              <a:rPr lang="en-US"/>
              <a:t>Deterministic rules: </a:t>
            </a:r>
            <a:r>
              <a:rPr lang="en-US" i="1"/>
              <a:t>edits must use only the writer’s own words</a:t>
            </a:r>
            <a:endParaRPr lang="en-US"/>
          </a:p>
          <a:p>
            <a:pPr lvl="1"/>
            <a:r>
              <a:rPr lang="en-US"/>
              <a:t>Classifier-enforced rules: like Auto Mode but for writing</a:t>
            </a:r>
          </a:p>
        </p:txBody>
      </p:sp>
    </p:spTree>
    <p:extLst>
      <p:ext uri="{BB962C8B-B14F-4D97-AF65-F5344CB8AC3E}">
        <p14:creationId xmlns:p14="http://schemas.microsoft.com/office/powerpoint/2010/main" val="710532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E1B7B0-DDC8-076A-0AFE-4E344749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251A62-16C3-7AA7-978F-5F7760E3F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FB6B47-6EAD-433E-4C68-F16DCD140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58" y="0"/>
            <a:ext cx="120973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4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CB559-B506-B60D-AAC7-A63FB25F5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8B5FC-6A8A-9F52-02F1-CDD0E39D6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CDF96F-4EA4-A42F-2CE2-500A390A9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170" y="178572"/>
            <a:ext cx="12206170" cy="6314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33259F-9079-29B9-17F0-19F81ADC06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895" t="31088"/>
          <a:stretch>
            <a:fillRect/>
          </a:stretch>
        </p:blipFill>
        <p:spPr>
          <a:xfrm>
            <a:off x="3084108" y="-240844"/>
            <a:ext cx="8384451" cy="709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0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1897D-50FE-D4B5-2F7E-DCF5C388A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552E7BC-BC71-52F8-452F-99ED331631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68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250B0-ABFC-8AE2-E99D-B719C5B81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Harness Rules for 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870E1-AB5F-504F-01B1-23D48016A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Even with frontier models, Claude Code still needs approval rules and classifiers. Writing tools need guardrails at least that strong!</a:t>
            </a:r>
          </a:p>
          <a:p>
            <a:r>
              <a:rPr lang="en-US"/>
              <a:t>Our rule: edits must use only the writer’s own words</a:t>
            </a:r>
          </a:p>
          <a:p>
            <a:endParaRPr lang="en-US"/>
          </a:p>
        </p:txBody>
      </p:sp>
      <p:sp>
        <p:nvSpPr>
          <p:cNvPr id="4" name="Model box">
            <a:extLst>
              <a:ext uri="{FF2B5EF4-FFF2-40B4-BE49-F238E27FC236}">
                <a16:creationId xmlns:a16="http://schemas.microsoft.com/office/drawing/2014/main" id="{58A5D62F-2724-9A86-4D20-E99021996675}"/>
              </a:ext>
            </a:extLst>
          </p:cNvPr>
          <p:cNvSpPr/>
          <p:nvPr/>
        </p:nvSpPr>
        <p:spPr>
          <a:xfrm>
            <a:off x="838200" y="4369491"/>
            <a:ext cx="2159000" cy="165100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txBody>
          <a:bodyPr wrap="square" lIns="101600" tIns="50800" rIns="101600" bIns="5080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2000" b="1">
                <a:solidFill>
                  <a:schemeClr val="tx1"/>
                </a:solidFill>
              </a:rPr>
              <a:t>Model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400">
                <a:solidFill>
                  <a:srgbClr val="595959"/>
                </a:solidFill>
              </a:rPr>
              <a:t>Reads text,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400">
                <a:solidFill>
                  <a:srgbClr val="595959"/>
                </a:solidFill>
              </a:rPr>
              <a:t>writes text</a:t>
            </a:r>
          </a:p>
        </p:txBody>
      </p:sp>
      <p:sp>
        <p:nvSpPr>
          <p:cNvPr id="5" name="Harness box">
            <a:extLst>
              <a:ext uri="{FF2B5EF4-FFF2-40B4-BE49-F238E27FC236}">
                <a16:creationId xmlns:a16="http://schemas.microsoft.com/office/drawing/2014/main" id="{A61B6001-1A4A-59ED-B7B1-DCD28B0AB1C7}"/>
              </a:ext>
            </a:extLst>
          </p:cNvPr>
          <p:cNvSpPr/>
          <p:nvPr/>
        </p:nvSpPr>
        <p:spPr>
          <a:xfrm>
            <a:off x="5537200" y="4369491"/>
            <a:ext cx="3048000" cy="165100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txBody>
          <a:bodyPr wrap="square" lIns="101600" tIns="50800" rIns="101600" bIns="5080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2000" b="1">
                <a:solidFill>
                  <a:schemeClr val="tx1"/>
                </a:solidFill>
              </a:rPr>
              <a:t>Harness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400">
                <a:solidFill>
                  <a:srgbClr val="595959"/>
                </a:solidFill>
              </a:rPr>
              <a:t>Builds the context,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400">
                <a:solidFill>
                  <a:srgbClr val="595959"/>
                </a:solidFill>
              </a:rPr>
              <a:t>checks the request,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400">
                <a:solidFill>
                  <a:srgbClr val="595959"/>
                </a:solidFill>
              </a:rPr>
              <a:t>performs the action</a:t>
            </a:r>
          </a:p>
        </p:txBody>
      </p:sp>
      <p:grpSp>
        <p:nvGrpSpPr>
          <p:cNvPr id="6" name="Fence">
            <a:extLst>
              <a:ext uri="{FF2B5EF4-FFF2-40B4-BE49-F238E27FC236}">
                <a16:creationId xmlns:a16="http://schemas.microsoft.com/office/drawing/2014/main" id="{934DD9C2-6988-8440-1491-73E01B490095}"/>
              </a:ext>
            </a:extLst>
          </p:cNvPr>
          <p:cNvGrpSpPr/>
          <p:nvPr/>
        </p:nvGrpSpPr>
        <p:grpSpPr>
          <a:xfrm>
            <a:off x="8674100" y="4318691"/>
            <a:ext cx="508000" cy="1854200"/>
            <a:chOff x="8597900" y="3835400"/>
            <a:chExt cx="508000" cy="1854200"/>
          </a:xfrm>
        </p:grpSpPr>
        <p:sp>
          <p:nvSpPr>
            <p:cNvPr id="7" name="Fence rail">
              <a:extLst>
                <a:ext uri="{FF2B5EF4-FFF2-40B4-BE49-F238E27FC236}">
                  <a16:creationId xmlns:a16="http://schemas.microsoft.com/office/drawing/2014/main" id="{5FE86600-D90F-F318-BAA8-04943A5702A5}"/>
                </a:ext>
              </a:extLst>
            </p:cNvPr>
            <p:cNvSpPr/>
            <p:nvPr/>
          </p:nvSpPr>
          <p:spPr>
            <a:xfrm>
              <a:off x="8597900" y="4267200"/>
              <a:ext cx="508000" cy="889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ence rail">
              <a:extLst>
                <a:ext uri="{FF2B5EF4-FFF2-40B4-BE49-F238E27FC236}">
                  <a16:creationId xmlns:a16="http://schemas.microsoft.com/office/drawing/2014/main" id="{4B511631-1EB3-09C0-A677-1CA4BA598414}"/>
                </a:ext>
              </a:extLst>
            </p:cNvPr>
            <p:cNvSpPr/>
            <p:nvPr/>
          </p:nvSpPr>
          <p:spPr>
            <a:xfrm>
              <a:off x="8597900" y="5181600"/>
              <a:ext cx="508000" cy="889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ence picket">
              <a:extLst>
                <a:ext uri="{FF2B5EF4-FFF2-40B4-BE49-F238E27FC236}">
                  <a16:creationId xmlns:a16="http://schemas.microsoft.com/office/drawing/2014/main" id="{E99BCDFB-57A3-9CA6-F7CD-30C2F35E7567}"/>
                </a:ext>
              </a:extLst>
            </p:cNvPr>
            <p:cNvSpPr/>
            <p:nvPr/>
          </p:nvSpPr>
          <p:spPr>
            <a:xfrm>
              <a:off x="8648700" y="3835400"/>
              <a:ext cx="101600" cy="1854200"/>
            </a:xfrm>
            <a:custGeom>
              <a:avLst/>
              <a:gdLst/>
              <a:ahLst/>
              <a:cxnLst/>
              <a:rect l="0" t="0" r="r" b="b"/>
              <a:pathLst>
                <a:path w="101600" h="1854200">
                  <a:moveTo>
                    <a:pt x="0" y="88900"/>
                  </a:moveTo>
                  <a:lnTo>
                    <a:pt x="50800" y="0"/>
                  </a:lnTo>
                  <a:lnTo>
                    <a:pt x="101600" y="88900"/>
                  </a:lnTo>
                  <a:lnTo>
                    <a:pt x="101600" y="1854200"/>
                  </a:lnTo>
                  <a:lnTo>
                    <a:pt x="0" y="18542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ence picket">
              <a:extLst>
                <a:ext uri="{FF2B5EF4-FFF2-40B4-BE49-F238E27FC236}">
                  <a16:creationId xmlns:a16="http://schemas.microsoft.com/office/drawing/2014/main" id="{3C89EF04-CDBB-B5DC-5464-5B4DE6835DC2}"/>
                </a:ext>
              </a:extLst>
            </p:cNvPr>
            <p:cNvSpPr/>
            <p:nvPr/>
          </p:nvSpPr>
          <p:spPr>
            <a:xfrm>
              <a:off x="8801100" y="3835400"/>
              <a:ext cx="101600" cy="1854200"/>
            </a:xfrm>
            <a:custGeom>
              <a:avLst/>
              <a:gdLst/>
              <a:ahLst/>
              <a:cxnLst/>
              <a:rect l="0" t="0" r="r" b="b"/>
              <a:pathLst>
                <a:path w="101600" h="1854200">
                  <a:moveTo>
                    <a:pt x="0" y="88900"/>
                  </a:moveTo>
                  <a:lnTo>
                    <a:pt x="50800" y="0"/>
                  </a:lnTo>
                  <a:lnTo>
                    <a:pt x="101600" y="88900"/>
                  </a:lnTo>
                  <a:lnTo>
                    <a:pt x="101600" y="1854200"/>
                  </a:lnTo>
                  <a:lnTo>
                    <a:pt x="0" y="18542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ence picket">
              <a:extLst>
                <a:ext uri="{FF2B5EF4-FFF2-40B4-BE49-F238E27FC236}">
                  <a16:creationId xmlns:a16="http://schemas.microsoft.com/office/drawing/2014/main" id="{B2331EE2-563D-9213-D3CA-177644DB1881}"/>
                </a:ext>
              </a:extLst>
            </p:cNvPr>
            <p:cNvSpPr/>
            <p:nvPr/>
          </p:nvSpPr>
          <p:spPr>
            <a:xfrm>
              <a:off x="8953500" y="3835400"/>
              <a:ext cx="101600" cy="1854200"/>
            </a:xfrm>
            <a:custGeom>
              <a:avLst/>
              <a:gdLst/>
              <a:ahLst/>
              <a:cxnLst/>
              <a:rect l="0" t="0" r="r" b="b"/>
              <a:pathLst>
                <a:path w="101600" h="1854200">
                  <a:moveTo>
                    <a:pt x="0" y="88900"/>
                  </a:moveTo>
                  <a:lnTo>
                    <a:pt x="50800" y="0"/>
                  </a:lnTo>
                  <a:lnTo>
                    <a:pt x="101600" y="88900"/>
                  </a:lnTo>
                  <a:lnTo>
                    <a:pt x="101600" y="1854200"/>
                  </a:lnTo>
                  <a:lnTo>
                    <a:pt x="0" y="18542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Document box">
            <a:extLst>
              <a:ext uri="{FF2B5EF4-FFF2-40B4-BE49-F238E27FC236}">
                <a16:creationId xmlns:a16="http://schemas.microsoft.com/office/drawing/2014/main" id="{1BE53A95-2627-5371-2403-5ECC6200C861}"/>
              </a:ext>
            </a:extLst>
          </p:cNvPr>
          <p:cNvSpPr/>
          <p:nvPr/>
        </p:nvSpPr>
        <p:spPr>
          <a:xfrm>
            <a:off x="9652000" y="4623491"/>
            <a:ext cx="170180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txBody>
          <a:bodyPr wrap="square" lIns="101600" tIns="50800" rIns="101600" bIns="5080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800" b="1">
                <a:solidFill>
                  <a:schemeClr val="tx1"/>
                </a:solidFill>
              </a:rPr>
              <a:t>Your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800" b="1">
                <a:solidFill>
                  <a:schemeClr val="tx1"/>
                </a:solidFill>
              </a:rPr>
              <a:t>document</a:t>
            </a:r>
          </a:p>
        </p:txBody>
      </p:sp>
      <p:cxnSp>
        <p:nvCxnSpPr>
          <p:cNvPr id="13" name="Context arrow">
            <a:extLst>
              <a:ext uri="{FF2B5EF4-FFF2-40B4-BE49-F238E27FC236}">
                <a16:creationId xmlns:a16="http://schemas.microsoft.com/office/drawing/2014/main" id="{4426EA62-6C81-9A70-98E6-9BC2B6C865AC}"/>
              </a:ext>
            </a:extLst>
          </p:cNvPr>
          <p:cNvCxnSpPr/>
          <p:nvPr/>
        </p:nvCxnSpPr>
        <p:spPr>
          <a:xfrm flipH="1">
            <a:off x="3048000" y="4940991"/>
            <a:ext cx="2438400" cy="0"/>
          </a:xfrm>
          <a:prstGeom prst="straightConnector1">
            <a:avLst/>
          </a:prstGeom>
          <a:ln w="38100">
            <a:solidFill>
              <a:srgbClr val="7F7F7F"/>
            </a:solidFill>
            <a:tailEnd type="triangle" w="lg" len="med"/>
          </a:ln>
        </p:spPr>
      </p:cxnSp>
      <p:cxnSp>
        <p:nvCxnSpPr>
          <p:cNvPr id="14" name="Request arrow">
            <a:extLst>
              <a:ext uri="{FF2B5EF4-FFF2-40B4-BE49-F238E27FC236}">
                <a16:creationId xmlns:a16="http://schemas.microsoft.com/office/drawing/2014/main" id="{DA123329-FD4E-3478-6D22-AE7905EF8560}"/>
              </a:ext>
            </a:extLst>
          </p:cNvPr>
          <p:cNvCxnSpPr/>
          <p:nvPr/>
        </p:nvCxnSpPr>
        <p:spPr>
          <a:xfrm>
            <a:off x="3048000" y="5448991"/>
            <a:ext cx="2438400" cy="0"/>
          </a:xfrm>
          <a:prstGeom prst="straightConnector1">
            <a:avLst/>
          </a:prstGeom>
          <a:ln w="38100">
            <a:solidFill>
              <a:srgbClr val="7F7F7F"/>
            </a:solidFill>
            <a:tailEnd type="triangle" w="lg" len="med"/>
          </a:ln>
        </p:spPr>
      </p:cxnSp>
      <p:cxnSp>
        <p:nvCxnSpPr>
          <p:cNvPr id="15" name="Action arrow">
            <a:extLst>
              <a:ext uri="{FF2B5EF4-FFF2-40B4-BE49-F238E27FC236}">
                <a16:creationId xmlns:a16="http://schemas.microsoft.com/office/drawing/2014/main" id="{79731554-F52B-69AD-6BA7-C823A4BC0245}"/>
              </a:ext>
            </a:extLst>
          </p:cNvPr>
          <p:cNvCxnSpPr/>
          <p:nvPr/>
        </p:nvCxnSpPr>
        <p:spPr>
          <a:xfrm>
            <a:off x="9232900" y="5194991"/>
            <a:ext cx="393700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 w="lg" len="med"/>
          </a:ln>
        </p:spPr>
      </p:cxnSp>
      <p:sp>
        <p:nvSpPr>
          <p:cNvPr id="16" name="Context label">
            <a:extLst>
              <a:ext uri="{FF2B5EF4-FFF2-40B4-BE49-F238E27FC236}">
                <a16:creationId xmlns:a16="http://schemas.microsoft.com/office/drawing/2014/main" id="{DD8417A7-26D8-F515-A8AD-20E8F3103A18}"/>
              </a:ext>
            </a:extLst>
          </p:cNvPr>
          <p:cNvSpPr/>
          <p:nvPr/>
        </p:nvSpPr>
        <p:spPr>
          <a:xfrm>
            <a:off x="2870200" y="3709091"/>
            <a:ext cx="2794000" cy="914400"/>
          </a:xfrm>
          <a:prstGeom prst="rect">
            <a:avLst/>
          </a:prstGeom>
          <a:noFill/>
          <a:ln>
            <a:noFill/>
          </a:ln>
        </p:spPr>
        <p:txBody>
          <a:bodyPr wrap="square" lIns="101600" tIns="50800" rIns="101600" bIns="50800" anchor="b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400" b="1">
                <a:solidFill>
                  <a:schemeClr val="tx1"/>
                </a:solidFill>
              </a:rPr>
              <a:t>Context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400">
                <a:solidFill>
                  <a:schemeClr val="tx1"/>
                </a:solidFill>
              </a:rPr>
              <a:t>draft + “Use only my words”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400" i="1">
                <a:solidFill>
                  <a:srgbClr val="595959"/>
                </a:solidFill>
              </a:rPr>
              <a:t>asked, not enforced</a:t>
            </a:r>
          </a:p>
        </p:txBody>
      </p:sp>
      <p:sp>
        <p:nvSpPr>
          <p:cNvPr id="17" name="Request bubble">
            <a:extLst>
              <a:ext uri="{FF2B5EF4-FFF2-40B4-BE49-F238E27FC236}">
                <a16:creationId xmlns:a16="http://schemas.microsoft.com/office/drawing/2014/main" id="{BC49DBD7-B3E0-98D3-DDBF-A12F294A3493}"/>
              </a:ext>
            </a:extLst>
          </p:cNvPr>
          <p:cNvSpPr/>
          <p:nvPr/>
        </p:nvSpPr>
        <p:spPr>
          <a:xfrm>
            <a:off x="3251200" y="5791891"/>
            <a:ext cx="2159000" cy="508000"/>
          </a:xfrm>
          <a:prstGeom prst="wedgeRoundRectCallout">
            <a:avLst>
              <a:gd name="adj1" fmla="val -47600"/>
              <a:gd name="adj2" fmla="val -117500"/>
              <a:gd name="adj3" fmla="val 16667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txBody>
          <a:bodyPr wrap="square" lIns="101600" tIns="50800" rIns="101600" bIns="5080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400">
                <a:solidFill>
                  <a:schemeClr val="tx1"/>
                </a:solidFill>
              </a:rPr>
              <a:t>“Replace ¶2 with: …”</a:t>
            </a:r>
          </a:p>
        </p:txBody>
      </p:sp>
      <p:sp>
        <p:nvSpPr>
          <p:cNvPr id="18" name="Request caption">
            <a:extLst>
              <a:ext uri="{FF2B5EF4-FFF2-40B4-BE49-F238E27FC236}">
                <a16:creationId xmlns:a16="http://schemas.microsoft.com/office/drawing/2014/main" id="{87AFD5F2-391A-7DD2-42B1-59B224F31C00}"/>
              </a:ext>
            </a:extLst>
          </p:cNvPr>
          <p:cNvSpPr/>
          <p:nvPr/>
        </p:nvSpPr>
        <p:spPr>
          <a:xfrm>
            <a:off x="2997200" y="6325291"/>
            <a:ext cx="2667000" cy="330200"/>
          </a:xfrm>
          <a:prstGeom prst="rect">
            <a:avLst/>
          </a:prstGeom>
          <a:noFill/>
          <a:ln>
            <a:noFill/>
          </a:ln>
        </p:spPr>
        <p:txBody>
          <a:bodyPr wrap="square" lIns="101600" tIns="50800" rIns="101600" bIns="50800" anchor="t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400" b="1">
                <a:solidFill>
                  <a:schemeClr val="tx1"/>
                </a:solidFill>
              </a:rPr>
              <a:t>A request, not an action</a:t>
            </a:r>
          </a:p>
        </p:txBody>
      </p:sp>
      <p:sp>
        <p:nvSpPr>
          <p:cNvPr id="19" name="Fence label">
            <a:extLst>
              <a:ext uri="{FF2B5EF4-FFF2-40B4-BE49-F238E27FC236}">
                <a16:creationId xmlns:a16="http://schemas.microsoft.com/office/drawing/2014/main" id="{04AD7C73-715D-242A-7037-E0A4E96D507B}"/>
              </a:ext>
            </a:extLst>
          </p:cNvPr>
          <p:cNvSpPr/>
          <p:nvPr/>
        </p:nvSpPr>
        <p:spPr>
          <a:xfrm>
            <a:off x="7620000" y="3582091"/>
            <a:ext cx="3733800" cy="660400"/>
          </a:xfrm>
          <a:prstGeom prst="rect">
            <a:avLst/>
          </a:prstGeom>
          <a:noFill/>
          <a:ln>
            <a:noFill/>
          </a:ln>
        </p:spPr>
        <p:txBody>
          <a:bodyPr wrap="square" lIns="101600" tIns="50800" rIns="101600" bIns="50800" anchor="b">
            <a:no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en-US" sz="1400" b="1">
                <a:solidFill>
                  <a:schemeClr val="accent1"/>
                </a:solidFill>
              </a:rPr>
              <a:t>Fence: </a:t>
            </a:r>
            <a:r>
              <a:rPr lang="en-US" sz="1400">
                <a:solidFill>
                  <a:schemeClr val="tx1"/>
                </a:solidFill>
              </a:rPr>
              <a:t>rejects edits that aren’t your words</a:t>
            </a:r>
          </a:p>
          <a:p>
            <a:pPr algn="l">
              <a:spcBef>
                <a:spcPts val="0"/>
              </a:spcBef>
              <a:buNone/>
            </a:pPr>
            <a:r>
              <a:rPr lang="en-US" sz="1400" i="1">
                <a:solidFill>
                  <a:srgbClr val="595959"/>
                </a:solidFill>
              </a:rPr>
              <a:t>enforced</a:t>
            </a:r>
          </a:p>
        </p:txBody>
      </p:sp>
    </p:spTree>
    <p:extLst>
      <p:ext uri="{BB962C8B-B14F-4D97-AF65-F5344CB8AC3E}">
        <p14:creationId xmlns:p14="http://schemas.microsoft.com/office/powerpoint/2010/main" val="1674398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C8E26-E3C8-9809-DB92-D3AB8D2FE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0D38F-786A-0367-F88F-F470B429F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93B07C-1CDF-B837-0CF9-EF114E535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071" y="164727"/>
            <a:ext cx="10165858" cy="669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529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8E31F-5199-0FB9-A79B-00AFFFBB3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Good Fences Make Good Neighbors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411FD-0C5B-79A1-F171-B634AE9C7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Affordances</a:t>
            </a:r>
            <a:r>
              <a:rPr lang="en-US"/>
              <a:t>: Interaction-Required Suggestions</a:t>
            </a:r>
          </a:p>
          <a:p>
            <a:r>
              <a:rPr lang="en-US" b="1"/>
              <a:t>Roles</a:t>
            </a:r>
            <a:r>
              <a:rPr lang="en-US"/>
              <a:t>: “Imagine questions a reader might have”, etc.</a:t>
            </a:r>
          </a:p>
          <a:p>
            <a:r>
              <a:rPr lang="en-US" b="1"/>
              <a:t>Prompts</a:t>
            </a:r>
            <a:r>
              <a:rPr lang="en-US"/>
              <a:t>: “Non-directive coaching; don’t provide words”</a:t>
            </a:r>
          </a:p>
          <a:p>
            <a:pPr lvl="1"/>
            <a:r>
              <a:rPr lang="en-US"/>
              <a:t>LLMs are getting better at obeying prompted limits, but not perfect</a:t>
            </a:r>
          </a:p>
          <a:p>
            <a:r>
              <a:rPr lang="en-US" b="1"/>
              <a:t>Harnesses</a:t>
            </a:r>
            <a:endParaRPr lang="en-US"/>
          </a:p>
          <a:p>
            <a:pPr lvl="1"/>
            <a:r>
              <a:rPr lang="en-US"/>
              <a:t>Deterministic rules: </a:t>
            </a:r>
            <a:r>
              <a:rPr lang="en-US" i="1"/>
              <a:t>edits must use only the writer’s own words</a:t>
            </a:r>
            <a:endParaRPr lang="en-US"/>
          </a:p>
          <a:p>
            <a:pPr lvl="1"/>
            <a:r>
              <a:rPr lang="en-US"/>
              <a:t>Classifier-enforced rules: like Auto Mode but for writing</a:t>
            </a:r>
          </a:p>
        </p:txBody>
      </p:sp>
    </p:spTree>
    <p:extLst>
      <p:ext uri="{BB962C8B-B14F-4D97-AF65-F5344CB8AC3E}">
        <p14:creationId xmlns:p14="http://schemas.microsoft.com/office/powerpoint/2010/main" val="74790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CE6D2C-3EBA-85EC-2174-1D788E658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Thoughtful Platform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7416FD-BB4B-CE71-1E91-AE8CCB84B6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4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04D2DE-4E23-E1CB-12B4-3DA4D6E86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Editor-Integrated Tools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3A1EE3-7BA0-B7E0-BA6D-214593A85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We make prototypes as web apps…</a:t>
            </a:r>
          </a:p>
          <a:p>
            <a:r>
              <a:rPr lang="en-US"/>
              <a:t>But people write inside MS Word, Google Docs, Outlook, etc.</a:t>
            </a:r>
          </a:p>
          <a:p>
            <a:r>
              <a:rPr lang="en-US"/>
              <a:t>Extensible platforms, but requires:</a:t>
            </a:r>
          </a:p>
          <a:p>
            <a:pPr lvl="1"/>
            <a:r>
              <a:rPr lang="en-US"/>
              <a:t>App store approvals</a:t>
            </a:r>
          </a:p>
          <a:p>
            <a:pPr lvl="1"/>
            <a:r>
              <a:rPr lang="en-US"/>
              <a:t>LLM access management</a:t>
            </a:r>
          </a:p>
          <a:p>
            <a:pPr lvl="1"/>
            <a:r>
              <a:rPr lang="en-US"/>
              <a:t>Logging and consent (for studies)</a:t>
            </a:r>
          </a:p>
          <a:p>
            <a:r>
              <a:rPr lang="en-US"/>
              <a:t>Could you vibe-code a Word add-in?</a:t>
            </a:r>
          </a:p>
        </p:txBody>
      </p:sp>
    </p:spTree>
    <p:extLst>
      <p:ext uri="{BB962C8B-B14F-4D97-AF65-F5344CB8AC3E}">
        <p14:creationId xmlns:p14="http://schemas.microsoft.com/office/powerpoint/2010/main" val="723582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8F852-4609-D4F4-8FA3-F6AD2F830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Thoughtful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AA891-7E1F-E9EC-3862-F4856283F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My students have been working on the software engineering for years. You can build on our work.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Two paths:</a:t>
            </a:r>
          </a:p>
          <a:p>
            <a:r>
              <a:rPr lang="en-US"/>
              <a:t>No-code extensibility via prompt packs (buttons, chat personas)</a:t>
            </a:r>
          </a:p>
          <a:p>
            <a:r>
              <a:rPr lang="en-US"/>
              <a:t>Serverless apps via OAuth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82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7AED20-BEBC-0994-9246-70D046308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86" y="1027906"/>
            <a:ext cx="7772400" cy="21690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F0B161-B88D-71FD-EA46-248FE2D737FD}"/>
              </a:ext>
            </a:extLst>
          </p:cNvPr>
          <p:cNvSpPr txBox="1"/>
          <p:nvPr/>
        </p:nvSpPr>
        <p:spPr>
          <a:xfrm>
            <a:off x="356286" y="381575"/>
            <a:ext cx="37990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linkClick r:id="rId3"/>
              </a:rPr>
              <a:t>https://mindmap.thoughtful-ai.com/</a:t>
            </a:r>
            <a:endParaRPr lang="en-US"/>
          </a:p>
          <a:p>
            <a:r>
              <a:rPr lang="en-US"/>
              <a:t>(GitHub Pages static site)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C9A14B-1B84-029B-C677-64F7838E1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449" y="4371059"/>
            <a:ext cx="7772400" cy="22189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50E210-2103-3BDA-A89C-18F89F32356E}"/>
              </a:ext>
            </a:extLst>
          </p:cNvPr>
          <p:cNvSpPr txBox="1"/>
          <p:nvPr/>
        </p:nvSpPr>
        <p:spPr>
          <a:xfrm>
            <a:off x="1765538" y="4186393"/>
            <a:ext cx="8233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/>
              <a:t>app.thoughtful-ai.com</a:t>
            </a:r>
            <a:r>
              <a:rPr lang="en-US"/>
              <a:t>/</a:t>
            </a:r>
            <a:r>
              <a:rPr lang="en-US" err="1"/>
              <a:t>api</a:t>
            </a:r>
            <a:r>
              <a:rPr lang="en-US"/>
              <a:t>/</a:t>
            </a:r>
            <a:r>
              <a:rPr lang="en-US" err="1"/>
              <a:t>oauth</a:t>
            </a:r>
            <a:r>
              <a:rPr lang="en-US"/>
              <a:t>/</a:t>
            </a:r>
            <a:r>
              <a:rPr lang="en-US" err="1"/>
              <a:t>login?response_type</a:t>
            </a:r>
            <a:r>
              <a:rPr lang="en-US"/>
              <a:t>=</a:t>
            </a:r>
            <a:r>
              <a:rPr lang="en-US" err="1"/>
              <a:t>code&amp;redirect_uri</a:t>
            </a:r>
            <a:r>
              <a:rPr lang="en-US"/>
              <a:t>=https…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CEB9F30-2191-75D6-2FFF-C017E7626B47}"/>
              </a:ext>
            </a:extLst>
          </p:cNvPr>
          <p:cNvCxnSpPr>
            <a:stCxn id="4" idx="2"/>
            <a:endCxn id="7" idx="0"/>
          </p:cNvCxnSpPr>
          <p:nvPr/>
        </p:nvCxnSpPr>
        <p:spPr>
          <a:xfrm>
            <a:off x="4242486" y="3196947"/>
            <a:ext cx="1639981" cy="9894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221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30799-5BE4-2448-494B-120D998E6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Thoughtful Platform Provides</a:t>
            </a:r>
            <a:br>
              <a:rPr lang="en-US"/>
            </a:br>
            <a:r>
              <a:rPr lang="en-US" sz="2400"/>
              <a:t>(or will soon…)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99792-E294-9665-CFFA-1C6B2D9B4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Account management (via, e.g., Google federated login)</a:t>
            </a:r>
          </a:p>
          <a:p>
            <a:r>
              <a:rPr lang="en-US"/>
              <a:t>LLM access and billing</a:t>
            </a:r>
          </a:p>
          <a:p>
            <a:pPr lvl="1"/>
            <a:r>
              <a:rPr lang="en-US"/>
              <a:t>We’re footing the OpenAI bill for now.</a:t>
            </a:r>
          </a:p>
          <a:p>
            <a:pPr lvl="1"/>
            <a:r>
              <a:rPr lang="en-US"/>
              <a:t>Future: connect </a:t>
            </a:r>
            <a:r>
              <a:rPr lang="en-US" err="1"/>
              <a:t>OpenRouter</a:t>
            </a:r>
            <a:r>
              <a:rPr lang="en-US"/>
              <a:t> or local models</a:t>
            </a:r>
          </a:p>
          <a:p>
            <a:r>
              <a:rPr lang="en-US"/>
              <a:t>Accessing the document in Word / Google Docs</a:t>
            </a:r>
          </a:p>
          <a:p>
            <a:pPr lvl="1"/>
            <a:r>
              <a:rPr lang="en-US" b="1"/>
              <a:t>Read</a:t>
            </a:r>
            <a:r>
              <a:rPr lang="en-US"/>
              <a:t>: Markdown snapshot, cursor position, other tab content</a:t>
            </a:r>
          </a:p>
          <a:p>
            <a:pPr lvl="1"/>
            <a:r>
              <a:rPr lang="en-US" b="1"/>
              <a:t>Highlight</a:t>
            </a:r>
            <a:r>
              <a:rPr lang="en-US"/>
              <a:t>: scroll the document to highlight a phrase (e.g., “Where should I work next?”)</a:t>
            </a:r>
          </a:p>
          <a:p>
            <a:pPr lvl="1"/>
            <a:r>
              <a:rPr lang="en-US" b="1"/>
              <a:t>Edit</a:t>
            </a:r>
            <a:r>
              <a:rPr lang="en-US"/>
              <a:t> </a:t>
            </a:r>
            <a:r>
              <a:rPr lang="en-US" i="1"/>
              <a:t>with fences</a:t>
            </a:r>
            <a:r>
              <a:rPr lang="en-US"/>
              <a:t>, e.g., the own-words constraint</a:t>
            </a:r>
            <a:endParaRPr lang="en-US" b="1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86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0C4C4-D84B-46EC-B0CF-A915DCDD9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you can build on Thoughtful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B0F78-6299-A927-F509-DFE89A7D6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Point your agent at our API spec</a:t>
            </a:r>
          </a:p>
          <a:p>
            <a:r>
              <a:rPr lang="en-US"/>
              <a:t>You don’t need our approval to make a prototype</a:t>
            </a:r>
          </a:p>
          <a:p>
            <a:pPr lvl="1"/>
            <a:r>
              <a:rPr lang="en-US"/>
              <a:t>Each existing user can host a client grant</a:t>
            </a:r>
          </a:p>
          <a:p>
            <a:r>
              <a:rPr lang="en-US"/>
              <a:t>For studies / deploying your tools: talk with us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91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37541-E900-D291-527A-3250994B3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Provocations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90A7C-114E-D3B7-6994-D11A64618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475" y="1397358"/>
            <a:ext cx="10515600" cy="4351338"/>
          </a:xfrm>
        </p:spPr>
        <p:txBody>
          <a:bodyPr/>
          <a:lstStyle/>
          <a:p>
            <a:r>
              <a:rPr lang="en-US"/>
              <a:t>Develop tools for </a:t>
            </a:r>
            <a:r>
              <a:rPr lang="en-US" i="1"/>
              <a:t>communities that write.</a:t>
            </a:r>
            <a:r>
              <a:rPr lang="en-US"/>
              <a:t> </a:t>
            </a:r>
          </a:p>
          <a:p>
            <a:pPr lvl="1"/>
            <a:r>
              <a:rPr lang="en-US"/>
              <a:t>“Every one of the nineteen concepts has exactly one human in it.” [Claude, discussing design ideas in our repo]</a:t>
            </a:r>
          </a:p>
          <a:p>
            <a:pPr lvl="1"/>
            <a:r>
              <a:rPr lang="en-US"/>
              <a:t>Success might mean taking a walk with a person.</a:t>
            </a:r>
          </a:p>
          <a:p>
            <a:r>
              <a:rPr lang="en-US"/>
              <a:t>Design for boundaries; let the AI companies tackle capabilities.</a:t>
            </a:r>
          </a:p>
          <a:p>
            <a:pPr lvl="1"/>
            <a:r>
              <a:rPr lang="en-US"/>
              <a:t>Requiring interaction; fencing edit actions; specifying roles</a:t>
            </a:r>
          </a:p>
          <a:p>
            <a:r>
              <a:rPr lang="en-US"/>
              <a:t>Design measures beyond narrow session success:</a:t>
            </a:r>
          </a:p>
          <a:p>
            <a:pPr lvl="1"/>
            <a:r>
              <a:rPr lang="en-US"/>
              <a:t>how writers learn, reflect, synthesize</a:t>
            </a:r>
          </a:p>
          <a:p>
            <a:pPr lvl="1"/>
            <a:r>
              <a:rPr lang="en-US"/>
              <a:t>how using AI forms writers’ skills, habits, dispositions</a:t>
            </a:r>
          </a:p>
          <a:p>
            <a:pPr lvl="1"/>
            <a:r>
              <a:rPr lang="en-US"/>
              <a:t>how AI shapes communities</a:t>
            </a:r>
          </a:p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900300F-F6BE-3998-D69D-88646754DB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5220" y="3970116"/>
            <a:ext cx="2887884" cy="28878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921441-30C3-D186-FBCA-D34C1A338709}"/>
              </a:ext>
            </a:extLst>
          </p:cNvPr>
          <p:cNvSpPr txBox="1"/>
          <p:nvPr/>
        </p:nvSpPr>
        <p:spPr>
          <a:xfrm>
            <a:off x="6428375" y="6488668"/>
            <a:ext cx="2849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/>
              <a:t>kenarnold.org</a:t>
            </a:r>
            <a:r>
              <a:rPr lang="en-US"/>
              <a:t>/in2writing26</a:t>
            </a:r>
          </a:p>
        </p:txBody>
      </p:sp>
    </p:spTree>
    <p:extLst>
      <p:ext uri="{BB962C8B-B14F-4D97-AF65-F5344CB8AC3E}">
        <p14:creationId xmlns:p14="http://schemas.microsoft.com/office/powerpoint/2010/main" val="2994608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673</Words>
  <Application>Microsoft Macintosh PowerPoint</Application>
  <PresentationFormat>Widescreen</PresentationFormat>
  <Paragraphs>94</Paragraphs>
  <Slides>17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Thoughtful</vt:lpstr>
      <vt:lpstr>“Slop” is a Systemic Problem</vt:lpstr>
      <vt:lpstr>We must design what AI should not do.</vt:lpstr>
      <vt:lpstr>Fences in Writing</vt:lpstr>
      <vt:lpstr>PowerPoint Presentation</vt:lpstr>
      <vt:lpstr>PowerPoint Presentation</vt:lpstr>
      <vt:lpstr>PowerPoint Presentation</vt:lpstr>
      <vt:lpstr>Harness Rules for Writing</vt:lpstr>
      <vt:lpstr>PowerPoint Presentation</vt:lpstr>
      <vt:lpstr>Good Fences Make Good Neighbors</vt:lpstr>
      <vt:lpstr>A Thoughtful Platform</vt:lpstr>
      <vt:lpstr>Editor-Integrated Tools</vt:lpstr>
      <vt:lpstr>A Thoughtful Platform</vt:lpstr>
      <vt:lpstr>PowerPoint Presentation</vt:lpstr>
      <vt:lpstr>Thoughtful Platform Provides (or will soon…)</vt:lpstr>
      <vt:lpstr>How you can build on Thoughtful</vt:lpstr>
      <vt:lpstr>Some Provocations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Ken Arnold</dc:creator>
  <cp:lastModifiedBy>Ken Arnold</cp:lastModifiedBy>
  <cp:revision>1</cp:revision>
  <dcterms:created xsi:type="dcterms:W3CDTF">2026-10-31T14:52:30Z</dcterms:created>
  <dcterms:modified xsi:type="dcterms:W3CDTF">2026-11-02T14:29:47Z</dcterms:modified>
</cp:coreProperties>
</file>